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3E5"/>
    <a:srgbClr val="7A79ED"/>
    <a:srgbClr val="666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54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00C0D-240F-44A4-A513-73C4750D07A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2B16-B198-4FB6-ACD9-5C7E524A0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7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2B16-B198-4FB6-ACD9-5C7E524A0F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6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2B16-B198-4FB6-ACD9-5C7E524A0F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5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2B16-B198-4FB6-ACD9-5C7E524A0F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2B16-B198-4FB6-ACD9-5C7E524A0F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98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2B16-B198-4FB6-ACD9-5C7E524A0F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3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2B16-B198-4FB6-ACD9-5C7E524A0F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2B16-B198-4FB6-ACD9-5C7E524A0F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31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2B16-B198-4FB6-ACD9-5C7E524A0F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3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12D-A26B-4CC1-BF15-C3B16D442205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1936-1537-4FD8-8ABA-7AF39050D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12D-A26B-4CC1-BF15-C3B16D442205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1936-1537-4FD8-8ABA-7AF39050D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3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12D-A26B-4CC1-BF15-C3B16D442205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1936-1537-4FD8-8ABA-7AF39050D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4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12D-A26B-4CC1-BF15-C3B16D442205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1936-1537-4FD8-8ABA-7AF39050D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4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12D-A26B-4CC1-BF15-C3B16D442205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1936-1537-4FD8-8ABA-7AF39050D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6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12D-A26B-4CC1-BF15-C3B16D442205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1936-1537-4FD8-8ABA-7AF39050D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8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12D-A26B-4CC1-BF15-C3B16D442205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1936-1537-4FD8-8ABA-7AF39050D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0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12D-A26B-4CC1-BF15-C3B16D442205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1936-1537-4FD8-8ABA-7AF39050D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4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12D-A26B-4CC1-BF15-C3B16D442205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1936-1537-4FD8-8ABA-7AF39050D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0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12D-A26B-4CC1-BF15-C3B16D442205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1936-1537-4FD8-8ABA-7AF39050D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8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12D-A26B-4CC1-BF15-C3B16D442205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1936-1537-4FD8-8ABA-7AF39050D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2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912D-A26B-4CC1-BF15-C3B16D442205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1936-1537-4FD8-8ABA-7AF39050D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2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A79E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61925"/>
              <a:ext cx="11868150" cy="6534150"/>
            </a:xfrm>
            <a:prstGeom prst="rect">
              <a:avLst/>
            </a:prstGeom>
            <a:noFill/>
            <a:effectLst>
              <a:glow rad="88900">
                <a:schemeClr val="accent1">
                  <a:alpha val="57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1" t="13857" r="15195" b="43937"/>
          <a:stretch/>
        </p:blipFill>
        <p:spPr bwMode="auto">
          <a:xfrm>
            <a:off x="-504825" y="-276225"/>
            <a:ext cx="125349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46" y="1806952"/>
            <a:ext cx="4566659" cy="456665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0129" y="370469"/>
            <a:ext cx="75247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chemeClr val="bg1"/>
                </a:solidFill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Календарь абитуриента:</a:t>
            </a:r>
          </a:p>
          <a:p>
            <a:r>
              <a:rPr lang="ru-RU" sz="7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 </a:t>
            </a:r>
            <a:endParaRPr lang="ru-RU" sz="7200" b="1" dirty="0">
              <a:solidFill>
                <a:schemeClr val="bg1"/>
              </a:solidFill>
              <a:latin typeface="Arial Black" panose="020B0A04020102020204" pitchFamily="34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6" y="5408875"/>
            <a:ext cx="1110871" cy="111087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7946" y="2905780"/>
            <a:ext cx="654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Поступаем в колледж вовремя!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 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2582" y="5605734"/>
            <a:ext cx="6543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ГБПОУ «Соликамский 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оциально-педагогический 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олледж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м. А.П. Раменского»</a:t>
            </a:r>
            <a:endParaRPr lang="ru-RU" sz="14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75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A79E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61925"/>
              <a:ext cx="11868150" cy="6534150"/>
            </a:xfrm>
            <a:prstGeom prst="rect">
              <a:avLst/>
            </a:prstGeom>
            <a:noFill/>
            <a:effectLst>
              <a:glow rad="88900">
                <a:schemeClr val="accent1">
                  <a:alpha val="57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1" t="13857" r="15195" b="43937"/>
          <a:stretch/>
        </p:blipFill>
        <p:spPr bwMode="auto">
          <a:xfrm>
            <a:off x="-423862" y="-276225"/>
            <a:ext cx="125349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6" y="5408875"/>
            <a:ext cx="1110871" cy="11108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12582" y="5605734"/>
            <a:ext cx="6543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ГБПОУ «Соликамский 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оциально-педагогический 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олледж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м. А.П. Раменского»</a:t>
            </a:r>
            <a:endParaRPr lang="ru-RU" sz="14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2582" y="288674"/>
            <a:ext cx="9755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Ключевые</a:t>
            </a:r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даты</a:t>
            </a:r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527" y="2005706"/>
            <a:ext cx="9594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20.06.25 старт приёмной компании 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411" y="2412868"/>
            <a:ext cx="11385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15.08.25 окончание приемной компании, последний день приёма оригиналов аттестатов  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2519" y="4252862"/>
            <a:ext cx="9594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Вступительные испытания: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0084" y="4874511"/>
            <a:ext cx="9594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11.08.25 в 10.00 – 31.02.01 Лечебное дело 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0084" y="5293939"/>
            <a:ext cx="9594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12.08.25 в 10.00 – 34.02.01 Сестринское дело 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A79E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61925"/>
              <a:ext cx="11868150" cy="6534150"/>
            </a:xfrm>
            <a:prstGeom prst="rect">
              <a:avLst/>
            </a:prstGeom>
            <a:noFill/>
            <a:effectLst>
              <a:glow rad="88900">
                <a:schemeClr val="accent1">
                  <a:alpha val="57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1" t="13857" r="15195" b="43937"/>
          <a:stretch/>
        </p:blipFill>
        <p:spPr bwMode="auto">
          <a:xfrm>
            <a:off x="-505760" y="-145081"/>
            <a:ext cx="125349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6" y="5408875"/>
            <a:ext cx="1110871" cy="11108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12582" y="5605734"/>
            <a:ext cx="6543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ГБПОУ «Соликамский 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оциально-педагогический 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олледж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м. А.П. Раменского»</a:t>
            </a:r>
            <a:endParaRPr lang="ru-RU" sz="14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7" y="307724"/>
            <a:ext cx="10906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Перечень документов</a:t>
            </a:r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83552" y="1641523"/>
            <a:ext cx="12055479" cy="3147980"/>
            <a:chOff x="683552" y="1641523"/>
            <a:chExt cx="12055479" cy="314798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51910" y="1641523"/>
              <a:ext cx="11945850" cy="627347"/>
              <a:chOff x="751910" y="1641523"/>
              <a:chExt cx="11945850" cy="62734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312582" y="1691945"/>
                <a:ext cx="113851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Аттестат об образовании (копия/оригинал)</a:t>
                </a:r>
                <a:endParaRPr lang="ru-RU" sz="24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910" y="1641523"/>
                <a:ext cx="627347" cy="627347"/>
              </a:xfrm>
              <a:prstGeom prst="rect">
                <a:avLst/>
              </a:prstGeom>
            </p:spPr>
          </p:pic>
        </p:grpSp>
        <p:grpSp>
          <p:nvGrpSpPr>
            <p:cNvPr id="17" name="Группа 16"/>
            <p:cNvGrpSpPr/>
            <p:nvPr/>
          </p:nvGrpSpPr>
          <p:grpSpPr>
            <a:xfrm>
              <a:off x="708956" y="2369149"/>
              <a:ext cx="12030075" cy="627347"/>
              <a:chOff x="817929" y="1642426"/>
              <a:chExt cx="12030075" cy="62734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462826" y="1798248"/>
                <a:ext cx="113851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Фотографии 4 шт. (3х4 без уголка) </a:t>
                </a:r>
                <a:endParaRPr lang="ru-RU" sz="24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29" y="1642426"/>
                <a:ext cx="627347" cy="627347"/>
              </a:xfrm>
              <a:prstGeom prst="rect">
                <a:avLst/>
              </a:prstGeom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683552" y="3137427"/>
              <a:ext cx="12055479" cy="627347"/>
              <a:chOff x="751910" y="1719238"/>
              <a:chExt cx="12055479" cy="62734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422211" y="1806073"/>
                <a:ext cx="113851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Медицинская справка 086/у (+ нарколог и психиатр)</a:t>
                </a:r>
                <a:endParaRPr lang="ru-RU" sz="24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910" y="1719238"/>
                <a:ext cx="627347" cy="627347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708956" y="3958506"/>
              <a:ext cx="11945850" cy="830997"/>
              <a:chOff x="817929" y="1867564"/>
              <a:chExt cx="11945850" cy="83099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78601" y="1867564"/>
                <a:ext cx="113851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Копии ИНН, паспорта, СНИЛС, </a:t>
                </a:r>
                <a:r>
                  <a:rPr lang="ru-RU" sz="2400" dirty="0" err="1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медполиса</a:t>
                </a:r>
                <a:r>
                  <a:rPr lang="ru-RU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, прививочного сертификата </a:t>
                </a:r>
                <a:endParaRPr lang="ru-RU" sz="24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29" y="1877482"/>
                <a:ext cx="627347" cy="6273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687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A79E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61925"/>
              <a:ext cx="11868150" cy="6534150"/>
            </a:xfrm>
            <a:prstGeom prst="rect">
              <a:avLst/>
            </a:prstGeom>
            <a:noFill/>
            <a:effectLst>
              <a:glow rad="88900">
                <a:schemeClr val="accent1">
                  <a:alpha val="57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1" t="13857" r="15195" b="43937"/>
          <a:stretch/>
        </p:blipFill>
        <p:spPr bwMode="auto">
          <a:xfrm>
            <a:off x="-847725" y="-412459"/>
            <a:ext cx="125349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6" y="5408875"/>
            <a:ext cx="1110871" cy="11108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12582" y="5605734"/>
            <a:ext cx="6543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ГБПОУ «Соликамский 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оциально-педагогический 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олледж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м. А.П. Раменского»</a:t>
            </a:r>
            <a:endParaRPr lang="ru-RU" sz="14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7" y="307724"/>
            <a:ext cx="10906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Льготы</a:t>
            </a:r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663" y="1766671"/>
            <a:ext cx="503396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Для поступления: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Участник СВО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Дети участников СВО</a:t>
            </a:r>
            <a:b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Дети медработников, погибших при борьбе с пандемией 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covid-19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1363" y="1828179"/>
            <a:ext cx="39433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Для заселения в общежитие: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-Статус многодетной и малоимущей семьи 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A79E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61925"/>
              <a:ext cx="11868150" cy="6534150"/>
            </a:xfrm>
            <a:prstGeom prst="rect">
              <a:avLst/>
            </a:prstGeom>
            <a:noFill/>
            <a:effectLst>
              <a:glow rad="88900">
                <a:schemeClr val="accent1">
                  <a:alpha val="57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1" t="13857" r="15195" b="43937"/>
          <a:stretch/>
        </p:blipFill>
        <p:spPr bwMode="auto">
          <a:xfrm>
            <a:off x="-504825" y="-276225"/>
            <a:ext cx="125349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925804"/>
              </p:ext>
            </p:extLst>
          </p:nvPr>
        </p:nvGraphicFramePr>
        <p:xfrm>
          <a:off x="609600" y="1414346"/>
          <a:ext cx="10972796" cy="4965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42">
                  <a:extLst>
                    <a:ext uri="{9D8B030D-6E8A-4147-A177-3AD203B41FA5}">
                      <a16:colId xmlns:a16="http://schemas.microsoft.com/office/drawing/2014/main" val="557005009"/>
                    </a:ext>
                  </a:extLst>
                </a:gridCol>
                <a:gridCol w="2676292">
                  <a:extLst>
                    <a:ext uri="{9D8B030D-6E8A-4147-A177-3AD203B41FA5}">
                      <a16:colId xmlns:a16="http://schemas.microsoft.com/office/drawing/2014/main" val="2471143684"/>
                    </a:ext>
                  </a:extLst>
                </a:gridCol>
                <a:gridCol w="2236616">
                  <a:extLst>
                    <a:ext uri="{9D8B030D-6E8A-4147-A177-3AD203B41FA5}">
                      <a16:colId xmlns:a16="http://schemas.microsoft.com/office/drawing/2014/main" val="2367409197"/>
                    </a:ext>
                  </a:extLst>
                </a:gridCol>
                <a:gridCol w="1423676">
                  <a:extLst>
                    <a:ext uri="{9D8B030D-6E8A-4147-A177-3AD203B41FA5}">
                      <a16:colId xmlns:a16="http://schemas.microsoft.com/office/drawing/2014/main" val="1655316900"/>
                    </a:ext>
                  </a:extLst>
                </a:gridCol>
                <a:gridCol w="1481164">
                  <a:extLst>
                    <a:ext uri="{9D8B030D-6E8A-4147-A177-3AD203B41FA5}">
                      <a16:colId xmlns:a16="http://schemas.microsoft.com/office/drawing/2014/main" val="3745362326"/>
                    </a:ext>
                  </a:extLst>
                </a:gridCol>
                <a:gridCol w="1406168">
                  <a:extLst>
                    <a:ext uri="{9D8B030D-6E8A-4147-A177-3AD203B41FA5}">
                      <a16:colId xmlns:a16="http://schemas.microsoft.com/office/drawing/2014/main" val="1286211410"/>
                    </a:ext>
                  </a:extLst>
                </a:gridCol>
                <a:gridCol w="1232738">
                  <a:extLst>
                    <a:ext uri="{9D8B030D-6E8A-4147-A177-3AD203B41FA5}">
                      <a16:colId xmlns:a16="http://schemas.microsoft.com/office/drawing/2014/main" val="2314176834"/>
                    </a:ext>
                  </a:extLst>
                </a:gridCol>
              </a:tblGrid>
              <a:tr h="920278">
                <a:tc rowSpan="5"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Профессионалитет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Специальность 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Квалификация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Форма обучения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Уровень образования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Кол-во мест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Срок обучения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6598919"/>
                  </a:ext>
                </a:extLst>
              </a:tr>
              <a:tr h="11963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44.02.02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Преподавание в начальных классах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Учитель начальных классов 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Очная</a:t>
                      </a:r>
                    </a:p>
                    <a:p>
                      <a:endParaRPr lang="ru-RU" dirty="0" smtClean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9 классов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 50 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3г. 10м.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32915636"/>
                  </a:ext>
                </a:extLst>
              </a:tr>
              <a:tr h="11963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44.02.01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Дошкольное образование 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Воспитатель детей дошкольного возраста 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Очная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9 классов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25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3г. 10м.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81601249"/>
                  </a:ext>
                </a:extLst>
              </a:tr>
              <a:tr h="8262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31.02.01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Лечебное дело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Фельдшер 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Очная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9 классов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75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3г. 10м.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83485987"/>
                  </a:ext>
                </a:extLst>
              </a:tr>
              <a:tr h="8262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34.02.01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Сестринское дело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Медицинская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 сестра/брат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Очная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9 классов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50</a:t>
                      </a:r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3г. 10м.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3091921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8236" y="245947"/>
            <a:ext cx="991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Перечень специальностей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Бюджет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7909"/>
              </p:ext>
            </p:extLst>
          </p:nvPr>
        </p:nvGraphicFramePr>
        <p:xfrm>
          <a:off x="609596" y="1414346"/>
          <a:ext cx="10972800" cy="4972050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1320035"/>
                    </a:ext>
                  </a:extLst>
                </a:gridCol>
              </a:tblGrid>
              <a:tr h="49720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261157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138236" y="4724400"/>
            <a:ext cx="104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38236" y="3517900"/>
            <a:ext cx="10440000" cy="127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38236" y="2349500"/>
            <a:ext cx="104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38236" y="5537200"/>
            <a:ext cx="104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38236" y="1414346"/>
            <a:ext cx="0" cy="49720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05236" y="1407792"/>
            <a:ext cx="0" cy="49720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02336" y="1407792"/>
            <a:ext cx="0" cy="49720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462836" y="1414346"/>
            <a:ext cx="0" cy="49720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923336" y="1414346"/>
            <a:ext cx="0" cy="49720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358436" y="1407792"/>
            <a:ext cx="0" cy="49720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0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A79E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61925"/>
              <a:ext cx="11868150" cy="6534150"/>
            </a:xfrm>
            <a:prstGeom prst="rect">
              <a:avLst/>
            </a:prstGeom>
            <a:noFill/>
            <a:effectLst>
              <a:glow rad="88900">
                <a:schemeClr val="accent1">
                  <a:alpha val="57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1" t="13857" r="15195" b="43937"/>
          <a:stretch/>
        </p:blipFill>
        <p:spPr bwMode="auto">
          <a:xfrm>
            <a:off x="-504825" y="-276225"/>
            <a:ext cx="125349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21385"/>
              </p:ext>
            </p:extLst>
          </p:nvPr>
        </p:nvGraphicFramePr>
        <p:xfrm>
          <a:off x="609600" y="1287029"/>
          <a:ext cx="10972796" cy="5268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42">
                  <a:extLst>
                    <a:ext uri="{9D8B030D-6E8A-4147-A177-3AD203B41FA5}">
                      <a16:colId xmlns:a16="http://schemas.microsoft.com/office/drawing/2014/main" val="557005009"/>
                    </a:ext>
                  </a:extLst>
                </a:gridCol>
                <a:gridCol w="2676292">
                  <a:extLst>
                    <a:ext uri="{9D8B030D-6E8A-4147-A177-3AD203B41FA5}">
                      <a16:colId xmlns:a16="http://schemas.microsoft.com/office/drawing/2014/main" val="2471143684"/>
                    </a:ext>
                  </a:extLst>
                </a:gridCol>
                <a:gridCol w="2236616">
                  <a:extLst>
                    <a:ext uri="{9D8B030D-6E8A-4147-A177-3AD203B41FA5}">
                      <a16:colId xmlns:a16="http://schemas.microsoft.com/office/drawing/2014/main" val="2367409197"/>
                    </a:ext>
                  </a:extLst>
                </a:gridCol>
                <a:gridCol w="1423676">
                  <a:extLst>
                    <a:ext uri="{9D8B030D-6E8A-4147-A177-3AD203B41FA5}">
                      <a16:colId xmlns:a16="http://schemas.microsoft.com/office/drawing/2014/main" val="1655316900"/>
                    </a:ext>
                  </a:extLst>
                </a:gridCol>
                <a:gridCol w="1481164">
                  <a:extLst>
                    <a:ext uri="{9D8B030D-6E8A-4147-A177-3AD203B41FA5}">
                      <a16:colId xmlns:a16="http://schemas.microsoft.com/office/drawing/2014/main" val="3745362326"/>
                    </a:ext>
                  </a:extLst>
                </a:gridCol>
                <a:gridCol w="1406168">
                  <a:extLst>
                    <a:ext uri="{9D8B030D-6E8A-4147-A177-3AD203B41FA5}">
                      <a16:colId xmlns:a16="http://schemas.microsoft.com/office/drawing/2014/main" val="1286211410"/>
                    </a:ext>
                  </a:extLst>
                </a:gridCol>
                <a:gridCol w="1232738">
                  <a:extLst>
                    <a:ext uri="{9D8B030D-6E8A-4147-A177-3AD203B41FA5}">
                      <a16:colId xmlns:a16="http://schemas.microsoft.com/office/drawing/2014/main" val="2314176834"/>
                    </a:ext>
                  </a:extLst>
                </a:gridCol>
              </a:tblGrid>
              <a:tr h="845989">
                <a:tc rowSpan="6"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Профессионалитет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Специальность 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Квалификация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Форма обучения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Уровень образования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Кол-во мест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Срок обучения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6598919"/>
                  </a:ext>
                </a:extLst>
              </a:tr>
              <a:tr h="10997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44.02.02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Преподавание в начальных классах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Учитель начальных классов 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Очная</a:t>
                      </a:r>
                    </a:p>
                    <a:p>
                      <a:endParaRPr lang="ru-RU" sz="1400" dirty="0" smtClean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9 классов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 10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3г. 10м.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32915636"/>
                  </a:ext>
                </a:extLst>
              </a:tr>
              <a:tr h="10997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44.02.01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Дошкольное образование 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Воспитатель детей дошкольного возраста 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Очная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9 классов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3г. 10м.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81601249"/>
                  </a:ext>
                </a:extLst>
              </a:tr>
              <a:tr h="4249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31.02.01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Лечебное дело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Фельдшер 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Очно-заочная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11 классов,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СПО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30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3г. 10м.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83485987"/>
                  </a:ext>
                </a:extLst>
              </a:tr>
              <a:tr h="424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31.02.01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Лечебное дело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Фельдшер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Очная 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9 классов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3г. 10м.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83660306"/>
                  </a:ext>
                </a:extLst>
              </a:tr>
              <a:tr h="7595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34.02.01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Сестринское дело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Медицинская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 сестра/брат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Очная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9 классов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3г. 10м.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3091921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8236" y="245947"/>
            <a:ext cx="991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Перечень специальностей</a:t>
            </a: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Внебюджет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14123"/>
              </p:ext>
            </p:extLst>
          </p:nvPr>
        </p:nvGraphicFramePr>
        <p:xfrm>
          <a:off x="609600" y="1293123"/>
          <a:ext cx="10972800" cy="5238306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1320035"/>
                    </a:ext>
                  </a:extLst>
                </a:gridCol>
              </a:tblGrid>
              <a:tr h="5238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261157"/>
                  </a:ext>
                </a:extLst>
              </a:tr>
            </a:tbl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1138236" y="5795529"/>
            <a:ext cx="104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138236" y="5071629"/>
            <a:ext cx="104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138236" y="4335029"/>
            <a:ext cx="104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138236" y="3242829"/>
            <a:ext cx="104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138236" y="2125229"/>
            <a:ext cx="104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38236" y="1323165"/>
            <a:ext cx="0" cy="51877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792536" y="1287029"/>
            <a:ext cx="4764" cy="52238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32816" y="1305097"/>
            <a:ext cx="4764" cy="52238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480616" y="1305097"/>
            <a:ext cx="4764" cy="52238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928416" y="1323165"/>
            <a:ext cx="4764" cy="52238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0371452" y="1287029"/>
            <a:ext cx="4764" cy="52238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5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A79E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61925"/>
              <a:ext cx="11868150" cy="6534150"/>
            </a:xfrm>
            <a:prstGeom prst="rect">
              <a:avLst/>
            </a:prstGeom>
            <a:noFill/>
            <a:effectLst>
              <a:glow rad="88900">
                <a:schemeClr val="accent1">
                  <a:alpha val="57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1" t="13857" r="15195" b="43937"/>
          <a:stretch/>
        </p:blipFill>
        <p:spPr bwMode="auto">
          <a:xfrm>
            <a:off x="-504825" y="-276225"/>
            <a:ext cx="125349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2937" y="307724"/>
            <a:ext cx="10906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Стоимость обучения</a:t>
            </a:r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7314"/>
              </p:ext>
            </p:extLst>
          </p:nvPr>
        </p:nvGraphicFramePr>
        <p:xfrm>
          <a:off x="1015999" y="1415719"/>
          <a:ext cx="10533063" cy="46530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89263">
                  <a:extLst>
                    <a:ext uri="{9D8B030D-6E8A-4147-A177-3AD203B41FA5}">
                      <a16:colId xmlns:a16="http://schemas.microsoft.com/office/drawing/2014/main" val="2771504613"/>
                    </a:ext>
                  </a:extLst>
                </a:gridCol>
                <a:gridCol w="4071389">
                  <a:extLst>
                    <a:ext uri="{9D8B030D-6E8A-4147-A177-3AD203B41FA5}">
                      <a16:colId xmlns:a16="http://schemas.microsoft.com/office/drawing/2014/main" val="1779639951"/>
                    </a:ext>
                  </a:extLst>
                </a:gridCol>
                <a:gridCol w="4872411">
                  <a:extLst>
                    <a:ext uri="{9D8B030D-6E8A-4147-A177-3AD203B41FA5}">
                      <a16:colId xmlns:a16="http://schemas.microsoft.com/office/drawing/2014/main" val="3030110177"/>
                    </a:ext>
                  </a:extLst>
                </a:gridCol>
              </a:tblGrid>
              <a:tr h="415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№ 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Цена за первый год обучения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940812"/>
                  </a:ext>
                </a:extLst>
              </a:tr>
              <a:tr h="415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31.02.01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Лечебное дело (очное)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49 425 руб.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395315"/>
                  </a:ext>
                </a:extLst>
              </a:tr>
              <a:tr h="851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31.02.01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Лечебное дело (очно-заочное)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38 177 руб.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3538399"/>
                  </a:ext>
                </a:extLst>
              </a:tr>
              <a:tr h="415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34.02.01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Сестринское дело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49 425 руб.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8939155"/>
                  </a:ext>
                </a:extLst>
              </a:tr>
              <a:tr h="851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44.02.02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Преподавание в начальных классах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38 177 руб.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29078"/>
                  </a:ext>
                </a:extLst>
              </a:tr>
              <a:tr h="851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44.02.01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Дошкольное образование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38 177 руб.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437250"/>
                  </a:ext>
                </a:extLst>
              </a:tr>
              <a:tr h="851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40.02.02  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Правоохранительная деятельность (ДПО)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38 177 руб.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4382478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030514" y="1415720"/>
            <a:ext cx="105185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15999" y="6068787"/>
            <a:ext cx="105185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30514" y="5176158"/>
            <a:ext cx="105185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15999" y="4341586"/>
            <a:ext cx="105185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30514" y="3499758"/>
            <a:ext cx="105185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15999" y="3064330"/>
            <a:ext cx="105185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30514" y="2200728"/>
            <a:ext cx="105185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30514" y="1830613"/>
            <a:ext cx="105185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30514" y="1415720"/>
            <a:ext cx="0" cy="46530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1534547" y="1415719"/>
            <a:ext cx="0" cy="46530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615519" y="1415719"/>
            <a:ext cx="0" cy="46530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635975" y="1415719"/>
            <a:ext cx="0" cy="46530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A79E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161925"/>
              <a:ext cx="11868150" cy="6534150"/>
            </a:xfrm>
            <a:prstGeom prst="rect">
              <a:avLst/>
            </a:prstGeom>
            <a:noFill/>
            <a:effectLst>
              <a:glow rad="88900">
                <a:schemeClr val="accent1">
                  <a:alpha val="57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1" t="13857" r="15195" b="43937"/>
          <a:stretch/>
        </p:blipFill>
        <p:spPr bwMode="auto">
          <a:xfrm>
            <a:off x="-504825" y="-276225"/>
            <a:ext cx="125349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6" y="5408875"/>
            <a:ext cx="1110871" cy="11108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12582" y="5605734"/>
            <a:ext cx="6543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ГБПОУ «Соликамский 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оциально-педагогический 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олледж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  <a:r>
              <a:rPr lang="ru-RU" sz="1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м. А.П. Раменского»</a:t>
            </a:r>
            <a:endParaRPr lang="ru-RU" sz="14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028" y="1254806"/>
            <a:ext cx="1010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Хочешь получить качественное образование? 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5027" y="2731360"/>
            <a:ext cx="1010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Тогда поступай к нам!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3146" y="6176873"/>
            <a:ext cx="7951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Номер приёмной комиссии 8(342)53 5-22-06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385</Words>
  <Application>Microsoft Office PowerPoint</Application>
  <PresentationFormat>Широкоэкранный</PresentationFormat>
  <Paragraphs>155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Batang</vt:lpstr>
      <vt:lpstr>Aharoni</vt:lpstr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Тест</dc:creator>
  <cp:lastModifiedBy>Тест</cp:lastModifiedBy>
  <cp:revision>22</cp:revision>
  <dcterms:created xsi:type="dcterms:W3CDTF">2025-07-15T07:08:38Z</dcterms:created>
  <dcterms:modified xsi:type="dcterms:W3CDTF">2025-07-15T10:20:02Z</dcterms:modified>
</cp:coreProperties>
</file>